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203150" cy="32404050"/>
  <p:notesSz cx="6856413" cy="9083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893414-2D6D-44F7-A9B4-18CA096F78B6}">
  <a:tblStyle styleId="{C7893414-2D6D-44F7-A9B4-18CA096F78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1410" y="-20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905526349628166E-2"/>
          <c:y val="8.0323141107073226E-2"/>
          <c:w val="0.43203935807953603"/>
          <c:h val="0.77458130013694215"/>
        </c:manualLayout>
      </c:layout>
      <c:pieChart>
        <c:varyColors val="1"/>
        <c:ser>
          <c:idx val="0"/>
          <c:order val="0"/>
          <c:tx>
            <c:strRef>
              <c:f>Sayfa1!$B$1</c:f>
              <c:strCache>
                <c:ptCount val="1"/>
                <c:pt idx="0">
                  <c:v>Satışlar</c:v>
                </c:pt>
              </c:strCache>
            </c:strRef>
          </c:tx>
          <c:dPt>
            <c:idx val="0"/>
            <c:bubble3D val="0"/>
            <c:spPr>
              <a:solidFill>
                <a:srgbClr val="92D050"/>
              </a:solidFill>
              <a:ln w="19050">
                <a:solidFill>
                  <a:schemeClr val="lt1"/>
                </a:solidFill>
              </a:ln>
              <a:effectLst/>
            </c:spPr>
            <c:extLst>
              <c:ext xmlns:c16="http://schemas.microsoft.com/office/drawing/2014/chart" uri="{C3380CC4-5D6E-409C-BE32-E72D297353CC}">
                <c16:uniqueId val="{00000002-A58D-47D4-B665-8B9215930C28}"/>
              </c:ext>
            </c:extLst>
          </c:dPt>
          <c:dPt>
            <c:idx val="1"/>
            <c:bubble3D val="0"/>
            <c:spPr>
              <a:solidFill>
                <a:schemeClr val="accent1">
                  <a:lumMod val="25000"/>
                </a:schemeClr>
              </a:solidFill>
              <a:ln w="19050">
                <a:solidFill>
                  <a:schemeClr val="lt1"/>
                </a:solidFill>
              </a:ln>
              <a:effectLst/>
            </c:spPr>
            <c:extLst>
              <c:ext xmlns:c16="http://schemas.microsoft.com/office/drawing/2014/chart" uri="{C3380CC4-5D6E-409C-BE32-E72D297353CC}">
                <c16:uniqueId val="{00000004-A58D-47D4-B665-8B9215930C28}"/>
              </c:ext>
            </c:extLst>
          </c:dPt>
          <c:dPt>
            <c:idx val="2"/>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A58D-47D4-B665-8B9215930C28}"/>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BE20-49A4-AC23-E99540964DC6}"/>
              </c:ext>
            </c:extLst>
          </c:dPt>
          <c:cat>
            <c:strRef>
              <c:f>Sayfa1!$A$2:$A$5</c:f>
              <c:strCache>
                <c:ptCount val="3"/>
                <c:pt idx="0">
                  <c:v>Stage 1</c:v>
                </c:pt>
                <c:pt idx="1">
                  <c:v>Stage 2</c:v>
                </c:pt>
                <c:pt idx="2">
                  <c:v>Normal</c:v>
                </c:pt>
              </c:strCache>
            </c:strRef>
          </c:cat>
          <c:val>
            <c:numRef>
              <c:f>Sayfa1!$B$2:$B$5</c:f>
              <c:numCache>
                <c:formatCode>General</c:formatCode>
                <c:ptCount val="4"/>
                <c:pt idx="0">
                  <c:v>80</c:v>
                </c:pt>
                <c:pt idx="1">
                  <c:v>8</c:v>
                </c:pt>
                <c:pt idx="2">
                  <c:v>4</c:v>
                </c:pt>
              </c:numCache>
            </c:numRef>
          </c:val>
          <c:extLst>
            <c:ext xmlns:c16="http://schemas.microsoft.com/office/drawing/2014/chart" uri="{C3380CC4-5D6E-409C-BE32-E72D297353CC}">
              <c16:uniqueId val="{00000000-A58D-47D4-B665-8B9215930C28}"/>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layout>
        <c:manualLayout>
          <c:xMode val="edge"/>
          <c:yMode val="edge"/>
          <c:x val="0.55197722500169488"/>
          <c:y val="0.32762056751391533"/>
          <c:w val="0.38859386905461513"/>
          <c:h val="0.2656752806961051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2950" y="681275"/>
            <a:ext cx="4571150" cy="34063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792775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2" name="Shape 82"/>
          <p:cNvSpPr>
            <a:spLocks noGrp="1" noRot="1" noChangeAspect="1"/>
          </p:cNvSpPr>
          <p:nvPr>
            <p:ph type="sldImg" idx="2"/>
          </p:nvPr>
        </p:nvSpPr>
        <p:spPr>
          <a:xfrm>
            <a:off x="2103438" y="681038"/>
            <a:ext cx="2649537" cy="3406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6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907771" y="6912227"/>
            <a:ext cx="21387610" cy="22681924"/>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72" name="Shape 7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73" name="Shape 7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2278" y="12286256"/>
            <a:ext cx="27650597" cy="566984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4117910" y="6674443"/>
            <a:ext cx="27650597" cy="16893471"/>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78" name="Shape 7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79" name="Shape 7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890364" y="10066973"/>
            <a:ext cx="21422430" cy="694515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780721" y="18362295"/>
            <a:ext cx="17641713" cy="8281035"/>
          </a:xfrm>
          <a:prstGeom prst="rect">
            <a:avLst/>
          </a:prstGeom>
          <a:noFill/>
          <a:ln>
            <a:noFill/>
          </a:ln>
        </p:spPr>
        <p:txBody>
          <a:bodyPr spcFirstLastPara="1" wrap="square" lIns="91425" tIns="91425" rIns="91425" bIns="91425" anchor="t" anchorCtr="0"/>
          <a:lstStyle>
            <a:lvl1pPr marR="0" lvl="0" algn="ctr" rtl="0">
              <a:spcBef>
                <a:spcPts val="2240"/>
              </a:spcBef>
              <a:spcAft>
                <a:spcPts val="0"/>
              </a:spcAft>
              <a:buClr>
                <a:schemeClr val="dk1"/>
              </a:buClr>
              <a:buSzPts val="11200"/>
              <a:buFont typeface="Arial"/>
              <a:buNone/>
              <a:defRPr sz="11200" b="0" i="0" u="none" strike="noStrike" cap="none">
                <a:solidFill>
                  <a:schemeClr val="dk1"/>
                </a:solidFill>
                <a:latin typeface="Arial"/>
                <a:ea typeface="Arial"/>
                <a:cs typeface="Arial"/>
                <a:sym typeface="Arial"/>
              </a:defRPr>
            </a:lvl1pPr>
            <a:lvl2pPr marR="0" lvl="1" algn="ctr" rtl="0">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2pPr>
            <a:lvl3pPr marR="0" lvl="2" algn="ctr" rtl="0">
              <a:spcBef>
                <a:spcPts val="1700"/>
              </a:spcBef>
              <a:spcAft>
                <a:spcPts val="0"/>
              </a:spcAft>
              <a:buClr>
                <a:schemeClr val="dk1"/>
              </a:buClr>
              <a:buSzPts val="8500"/>
              <a:buFont typeface="Arial"/>
              <a:buNone/>
              <a:defRPr sz="8500" b="0" i="0" u="none" strike="noStrike" cap="none">
                <a:solidFill>
                  <a:schemeClr val="dk1"/>
                </a:solidFill>
                <a:latin typeface="Arial"/>
                <a:ea typeface="Arial"/>
                <a:cs typeface="Arial"/>
                <a:sym typeface="Arial"/>
              </a:defRPr>
            </a:lvl3pPr>
            <a:lvl4pPr marR="0" lvl="3"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4pPr>
            <a:lvl5pPr marR="0" lvl="4"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5pPr>
            <a:lvl6pPr marR="0" lvl="5"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6pPr>
            <a:lvl7pPr marR="0" lvl="6"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7pPr>
            <a:lvl8pPr marR="0" lvl="7"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8pPr>
            <a:lvl9pPr marR="0" lvl="8"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19" name="Shape 1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20" name="Shape 2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25" name="Shape 25"/>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26" name="Shape 26"/>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990377" y="20822605"/>
            <a:ext cx="21423665" cy="643651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3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1990377" y="13734573"/>
            <a:ext cx="21423665" cy="7088030"/>
          </a:xfrm>
          <a:prstGeom prst="rect">
            <a:avLst/>
          </a:prstGeom>
          <a:noFill/>
          <a:ln>
            <a:noFill/>
          </a:ln>
        </p:spPr>
        <p:txBody>
          <a:bodyPr spcFirstLastPara="1" wrap="square" lIns="91425" tIns="91425" rIns="91425" bIns="91425" anchor="b" anchorCtr="0"/>
          <a:lstStyle>
            <a:lvl1pPr marL="457200" marR="0" lvl="0" indent="-228600"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31" name="Shape 31"/>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32" name="Shape 32"/>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1260656" y="7559520"/>
            <a:ext cx="11281656" cy="2138695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12660842" y="7559520"/>
            <a:ext cx="11281659" cy="2138695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38" name="Shape 3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39" name="Shape 3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60654" y="1297306"/>
            <a:ext cx="22681847" cy="540067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260654" y="7253763"/>
            <a:ext cx="11134724"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1260654" y="10276999"/>
            <a:ext cx="11134724"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12802837" y="7253763"/>
            <a:ext cx="11139665"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12802837" y="10276999"/>
            <a:ext cx="11139665"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47" name="Shape 47"/>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48" name="Shape 48"/>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52" name="Shape 5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53" name="Shape 5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60652" y="1290161"/>
            <a:ext cx="8291159" cy="54906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9854320" y="1290163"/>
            <a:ext cx="14088179" cy="27656313"/>
          </a:xfrm>
          <a:prstGeom prst="rect">
            <a:avLst/>
          </a:prstGeom>
          <a:noFill/>
          <a:ln>
            <a:noFill/>
          </a:ln>
        </p:spPr>
        <p:txBody>
          <a:bodyPr spcFirstLastPara="1" wrap="square" lIns="91425" tIns="91425" rIns="91425" bIns="91425" anchor="t" anchorCtr="0"/>
          <a:lstStyle>
            <a:lvl1pPr marL="457200" marR="0" lvl="0"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1260652" y="6780847"/>
            <a:ext cx="8291159" cy="22165627"/>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59" name="Shape 5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60" name="Shape 6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940125" y="22682834"/>
            <a:ext cx="15121644" cy="267747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4940125" y="2896077"/>
            <a:ext cx="15121644" cy="19442430"/>
          </a:xfrm>
          <a:prstGeom prst="rect">
            <a:avLst/>
          </a:prstGeom>
          <a:noFill/>
          <a:ln>
            <a:noFill/>
          </a:ln>
        </p:spPr>
        <p:txBody>
          <a:bodyPr spcFirstLastPara="1" wrap="square" lIns="91425" tIns="91425" rIns="91425" bIns="91425" anchor="t" anchorCtr="0"/>
          <a:lstStyle>
            <a:lvl1pPr marR="0" lvl="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3pPr>
            <a:lvl4pPr marR="0" lvl="3"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4pPr>
            <a:lvl5pPr marR="0" lvl="4"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5pPr>
            <a:lvl6pPr marR="0" lvl="5"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6pPr>
            <a:lvl7pPr marR="0" lvl="6"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7pPr>
            <a:lvl8pPr marR="0" lvl="7"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8pPr>
            <a:lvl9pPr marR="0" lvl="8"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9pPr>
          </a:lstStyle>
          <a:p>
            <a:endParaRPr dirty="0"/>
          </a:p>
        </p:txBody>
      </p:sp>
      <p:sp>
        <p:nvSpPr>
          <p:cNvPr id="64" name="Shape 64"/>
          <p:cNvSpPr txBox="1">
            <a:spLocks noGrp="1"/>
          </p:cNvSpPr>
          <p:nvPr>
            <p:ph type="body" idx="1"/>
          </p:nvPr>
        </p:nvSpPr>
        <p:spPr>
          <a:xfrm>
            <a:off x="4940125" y="25360313"/>
            <a:ext cx="15121644" cy="3803332"/>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66" name="Shape 66"/>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67" name="Shape 67"/>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DCE8F4"/>
            </a:gs>
            <a:gs pos="100000">
              <a:srgbClr val="FFFFFF"/>
            </a:gs>
          </a:gsLst>
          <a:lin ang="5400000" scaled="0"/>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9" name="Shape 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dirty="0"/>
          </a:p>
        </p:txBody>
      </p:sp>
      <p:sp>
        <p:nvSpPr>
          <p:cNvPr id="10" name="Shape 1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61/01.STR.21.4.637"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2000">
              <a:srgbClr val="DFDFDF"/>
            </a:gs>
            <a:gs pos="11000">
              <a:schemeClr val="bg1">
                <a:lumMod val="75000"/>
              </a:schemeClr>
            </a:gs>
            <a:gs pos="53000">
              <a:srgbClr val="FFFFFF"/>
            </a:gs>
          </a:gsLst>
          <a:lin ang="5400000" scaled="0"/>
        </a:gradFill>
        <a:effectLst/>
      </p:bgPr>
    </p:bg>
    <p:spTree>
      <p:nvGrpSpPr>
        <p:cNvPr id="1" name="Shape 83"/>
        <p:cNvGrpSpPr/>
        <p:nvPr/>
      </p:nvGrpSpPr>
      <p:grpSpPr>
        <a:xfrm>
          <a:off x="0" y="0"/>
          <a:ext cx="0" cy="0"/>
          <a:chOff x="0" y="0"/>
          <a:chExt cx="0" cy="0"/>
        </a:xfrm>
      </p:grpSpPr>
      <p:sp>
        <p:nvSpPr>
          <p:cNvPr id="84" name="Shape 84"/>
          <p:cNvSpPr/>
          <p:nvPr/>
        </p:nvSpPr>
        <p:spPr>
          <a:xfrm>
            <a:off x="679257" y="204301"/>
            <a:ext cx="23430642" cy="4365699"/>
          </a:xfrm>
          <a:prstGeom prst="rect">
            <a:avLst/>
          </a:prstGeom>
          <a:gradFill flip="none" rotWithShape="1">
            <a:gsLst>
              <a:gs pos="0">
                <a:srgbClr val="92D050"/>
              </a:gs>
              <a:gs pos="100000">
                <a:srgbClr val="FFFFFF"/>
              </a:gs>
              <a:gs pos="100000">
                <a:srgbClr val="336699"/>
              </a:gs>
            </a:gsLst>
            <a:lin ang="16200000" scaled="1"/>
            <a:tileRect/>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endParaRPr sz="2800" b="1" i="0" u="none" strike="noStrike" cap="none" dirty="0">
              <a:solidFill>
                <a:srgbClr val="FF0000"/>
              </a:solidFill>
              <a:latin typeface="Times New Roman" panose="02020603050405020304" pitchFamily="18" charset="0"/>
              <a:cs typeface="Times New Roman" panose="02020603050405020304" pitchFamily="18" charset="0"/>
              <a:sym typeface="Arial"/>
            </a:endParaRPr>
          </a:p>
        </p:txBody>
      </p:sp>
      <p:sp>
        <p:nvSpPr>
          <p:cNvPr id="85" name="Shape 85"/>
          <p:cNvSpPr/>
          <p:nvPr/>
        </p:nvSpPr>
        <p:spPr>
          <a:xfrm>
            <a:off x="711600" y="6564709"/>
            <a:ext cx="11389141" cy="1292874"/>
          </a:xfrm>
          <a:prstGeom prst="rect">
            <a:avLst/>
          </a:prstGeom>
          <a:gradFill>
            <a:gsLst>
              <a:gs pos="100000">
                <a:srgbClr val="92D050"/>
              </a:gs>
              <a:gs pos="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3200" b="1" i="0" u="none" strike="noStrike" cap="none" dirty="0">
                <a:solidFill>
                  <a:schemeClr val="accent1">
                    <a:lumMod val="25000"/>
                  </a:schemeClr>
                </a:solidFill>
                <a:latin typeface="Times New Roman" panose="02020603050405020304" pitchFamily="18" charset="0"/>
                <a:ea typeface="Arial Black"/>
                <a:cs typeface="Times New Roman" panose="02020603050405020304" pitchFamily="18" charset="0"/>
                <a:sym typeface="Arial Black"/>
              </a:rPr>
              <a:t>Introduction</a:t>
            </a:r>
            <a:endParaRPr sz="3200" dirty="0">
              <a:solidFill>
                <a:schemeClr val="accent1">
                  <a:lumMod val="25000"/>
                </a:schemeClr>
              </a:solidFill>
              <a:latin typeface="Times New Roman" panose="02020603050405020304" pitchFamily="18" charset="0"/>
              <a:cs typeface="Times New Roman" panose="02020603050405020304" pitchFamily="18" charset="0"/>
            </a:endParaRPr>
          </a:p>
        </p:txBody>
      </p:sp>
      <p:sp>
        <p:nvSpPr>
          <p:cNvPr id="86" name="Shape 86"/>
          <p:cNvSpPr/>
          <p:nvPr/>
        </p:nvSpPr>
        <p:spPr>
          <a:xfrm>
            <a:off x="13327550" y="17155357"/>
            <a:ext cx="10782348" cy="1815881"/>
          </a:xfrm>
          <a:prstGeom prst="rect">
            <a:avLst/>
          </a:prstGeom>
          <a:gradFill>
            <a:gsLst>
              <a:gs pos="100000">
                <a:srgbClr val="92D050"/>
              </a:gs>
              <a:gs pos="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3200" b="1" i="0" u="none" strike="noStrike" cap="none" dirty="0">
                <a:solidFill>
                  <a:schemeClr val="accent1">
                    <a:lumMod val="25000"/>
                  </a:schemeClr>
                </a:solidFill>
                <a:latin typeface="Times New Roman" panose="02020603050405020304" pitchFamily="18" charset="0"/>
                <a:ea typeface="Arial Black"/>
                <a:cs typeface="Times New Roman" panose="02020603050405020304" pitchFamily="18" charset="0"/>
                <a:sym typeface="Arial Black"/>
              </a:rPr>
              <a:t>Conclusion</a:t>
            </a:r>
            <a:endParaRPr sz="3200" b="1" i="0" u="none" strike="noStrike" cap="none" dirty="0">
              <a:solidFill>
                <a:schemeClr val="accent1">
                  <a:lumMod val="25000"/>
                </a:schemeClr>
              </a:solidFill>
              <a:latin typeface="Times New Roman" panose="02020603050405020304" pitchFamily="18" charset="0"/>
              <a:ea typeface="Arial Black"/>
              <a:cs typeface="Times New Roman" panose="02020603050405020304" pitchFamily="18" charset="0"/>
              <a:sym typeface="Arial Black"/>
            </a:endParaRPr>
          </a:p>
        </p:txBody>
      </p:sp>
      <p:sp>
        <p:nvSpPr>
          <p:cNvPr id="88" name="Shape 88"/>
          <p:cNvSpPr/>
          <p:nvPr/>
        </p:nvSpPr>
        <p:spPr>
          <a:xfrm>
            <a:off x="836425" y="831698"/>
            <a:ext cx="23799500" cy="1377809"/>
          </a:xfrm>
          <a:prstGeom prst="rect">
            <a:avLst/>
          </a:prstGeom>
          <a:noFill/>
          <a:ln>
            <a:noFill/>
          </a:ln>
        </p:spPr>
        <p:txBody>
          <a:bodyPr spcFirstLastPara="1" wrap="square" lIns="78000" tIns="39000" rIns="78000" bIns="39000" anchor="ctr" anchorCtr="0">
            <a:noAutofit/>
          </a:bodyPr>
          <a:lstStyle/>
          <a:p>
            <a:pPr marL="0" marR="0" lvl="0" indent="0" algn="ctr" rtl="0">
              <a:spcBef>
                <a:spcPts val="0"/>
              </a:spcBef>
              <a:spcAft>
                <a:spcPts val="0"/>
              </a:spcAft>
              <a:buNone/>
            </a:pPr>
            <a:r>
              <a:rPr lang="en-US" sz="4800" b="1" dirty="0">
                <a:solidFill>
                  <a:schemeClr val="accent1">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Assessment of the Diastolic Functions of the Heart in Patients with Cerebrovascular Disease</a:t>
            </a:r>
            <a:endParaRPr sz="4800" b="1" i="0" u="none" strike="noStrike" cap="none" dirty="0">
              <a:solidFill>
                <a:schemeClr val="accent1">
                  <a:lumMod val="25000"/>
                </a:schemeClr>
              </a:solidFill>
              <a:latin typeface="Times New Roman" panose="02020603050405020304" pitchFamily="18" charset="0"/>
              <a:cs typeface="Times New Roman" panose="02020603050405020304" pitchFamily="18" charset="0"/>
              <a:sym typeface="Arial"/>
            </a:endParaRPr>
          </a:p>
        </p:txBody>
      </p:sp>
      <p:sp>
        <p:nvSpPr>
          <p:cNvPr id="89" name="Shape 89"/>
          <p:cNvSpPr/>
          <p:nvPr/>
        </p:nvSpPr>
        <p:spPr>
          <a:xfrm>
            <a:off x="3795296" y="2855867"/>
            <a:ext cx="17881758" cy="1236022"/>
          </a:xfrm>
          <a:prstGeom prst="rect">
            <a:avLst/>
          </a:prstGeom>
          <a:noFill/>
          <a:ln>
            <a:noFill/>
          </a:ln>
        </p:spPr>
        <p:txBody>
          <a:bodyPr spcFirstLastPara="1" wrap="square" lIns="78000" tIns="39000" rIns="78000" bIns="39000" anchor="ctr" anchorCtr="0">
            <a:noAutofit/>
          </a:bodyPr>
          <a:lstStyle/>
          <a:p>
            <a:pPr algn="ctr">
              <a:lnSpc>
                <a:spcPct val="107000"/>
              </a:lnSpc>
              <a:spcAft>
                <a:spcPts val="800"/>
              </a:spcAft>
            </a:pPr>
            <a:r>
              <a:rPr lang="tr-TR" sz="36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Talha Erdoğan</a:t>
            </a:r>
            <a:r>
              <a:rPr lang="tr-TR" sz="3600" baseline="300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1</a:t>
            </a:r>
            <a:r>
              <a:rPr lang="tr-TR" sz="36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 Mahmut Uluganyan</a:t>
            </a:r>
            <a:r>
              <a:rPr lang="tr-TR" sz="3600" baseline="300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tr-TR" sz="36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tr-TR" sz="2800" baseline="300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1</a:t>
            </a:r>
            <a:r>
              <a:rPr lang="tr-TR" sz="28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Bezmialem</a:t>
            </a:r>
            <a:r>
              <a:rPr lang="tr-TR" sz="2800" baseline="300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8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Vakıf University Faculty of Medicine, Istanbul, Turkey</a:t>
            </a:r>
          </a:p>
          <a:p>
            <a:pPr algn="ctr">
              <a:lnSpc>
                <a:spcPct val="107000"/>
              </a:lnSpc>
              <a:spcAft>
                <a:spcPts val="800"/>
              </a:spcAft>
            </a:pPr>
            <a:r>
              <a:rPr lang="tr-TR" sz="2800" baseline="300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2</a:t>
            </a:r>
            <a:r>
              <a:rPr lang="tr-TR" sz="2800" dirty="0">
                <a:solidFill>
                  <a:schemeClr val="accent1">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Bezmialem Vakıf University, Faculty of Medicine, Department of Cardiology, Istanbul,Turkey</a:t>
            </a:r>
          </a:p>
        </p:txBody>
      </p:sp>
      <p:sp>
        <p:nvSpPr>
          <p:cNvPr id="91" name="Shape 91"/>
          <p:cNvSpPr/>
          <p:nvPr/>
        </p:nvSpPr>
        <p:spPr>
          <a:xfrm>
            <a:off x="13327550" y="26355275"/>
            <a:ext cx="10782348" cy="1377808"/>
          </a:xfrm>
          <a:prstGeom prst="rect">
            <a:avLst/>
          </a:prstGeom>
          <a:gradFill>
            <a:gsLst>
              <a:gs pos="100000">
                <a:schemeClr val="bg1"/>
              </a:gs>
              <a:gs pos="0">
                <a:srgbClr val="92D050"/>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3200" b="1" i="0" u="none" strike="noStrike" cap="none" dirty="0">
                <a:solidFill>
                  <a:schemeClr val="accent1">
                    <a:lumMod val="25000"/>
                  </a:schemeClr>
                </a:solidFill>
                <a:latin typeface="Times New Roman" panose="02020603050405020304" pitchFamily="18" charset="0"/>
                <a:ea typeface="Arial Black"/>
                <a:cs typeface="Times New Roman" panose="02020603050405020304" pitchFamily="18" charset="0"/>
                <a:sym typeface="Arial Black"/>
              </a:rPr>
              <a:t>References</a:t>
            </a:r>
            <a:endParaRPr sz="3200" dirty="0">
              <a:solidFill>
                <a:schemeClr val="accent1">
                  <a:lumMod val="25000"/>
                </a:schemeClr>
              </a:solidFill>
              <a:latin typeface="Times New Roman" panose="02020603050405020304" pitchFamily="18" charset="0"/>
              <a:cs typeface="Times New Roman" panose="02020603050405020304" pitchFamily="18" charset="0"/>
            </a:endParaRPr>
          </a:p>
        </p:txBody>
      </p:sp>
      <p:sp>
        <p:nvSpPr>
          <p:cNvPr id="92" name="Shape 92"/>
          <p:cNvSpPr/>
          <p:nvPr/>
        </p:nvSpPr>
        <p:spPr>
          <a:xfrm>
            <a:off x="13327551" y="27290581"/>
            <a:ext cx="10782348" cy="5262980"/>
          </a:xfrm>
          <a:prstGeom prst="rect">
            <a:avLst/>
          </a:prstGeom>
          <a:noFill/>
          <a:ln>
            <a:noFill/>
          </a:ln>
        </p:spPr>
        <p:txBody>
          <a:bodyPr spcFirstLastPara="1" wrap="square" lIns="78000" tIns="39000" rIns="78000" bIns="39000" anchor="ctr" anchorCtr="0">
            <a:noAutofit/>
          </a:bodyPr>
          <a:lstStyle/>
          <a:p>
            <a:pPr hangingPunct="0"/>
            <a:r>
              <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1.Special report from the National Institute of Neurological Disorders and Stroke. Classification of cerebrovascular diseases III. Stroke 1990; 21:637-676. DOI: </a:t>
            </a:r>
            <a:r>
              <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10.1161/01.STR.21.4.637</a:t>
            </a:r>
            <a:endParaRPr lang="tr-T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hangingPunct="0"/>
            <a:r>
              <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 Sahin AD, Ustu Y, Isık D, Oztas D, Eray IK, Ugurlu M. Serebrovasküler Hastalık Geçiren Hastaların Demografik Özellikleri ve Birinci Basamak Sağlık Merkezlerinde Önlenebilir Risk Faktörlerinin Değerlendirilmesi. Ankara Med J, 2015, 15(4):196-208. DOI: 10.17098/amj.79435</a:t>
            </a:r>
            <a:endParaRPr lang="tr-T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hangingPunct="0"/>
            <a:r>
              <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3.Park HK, Kim BJ, Yoon CH, Yang MH, Han MK, Bae HJ. Left Ventricular Diastolic Dysfunction in Ischemic Stroke: Functional and Vascular Outcomes. J Stroke. 2016;18(2):195–202. doi:10.5853/jos.2015.01697</a:t>
            </a:r>
            <a:endParaRPr lang="tr-T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hangingPunct="0"/>
            <a:r>
              <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 Seo JK, Lee KB, Lee JG, Kim JS, Roh H, Ahn MY, Park BW, Hyon MS. Implication of Left Ventricular Diastolic Dysfunction in Cryptogenic Ischemic Stroke. Stroke. 2014;45:2757–2761. DOI: 10.1161/STROKEAHA.114.006108</a:t>
            </a:r>
            <a:endParaRPr lang="tr-T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hangingPunct="0"/>
            <a:r>
              <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 Korkut B, Küçük AK, Gök H, Telli HH. Kalbin Diyastolik Disfonksiyonu. Türkiye Klinikleri J Med Sci. 1996;16:285-291</a:t>
            </a:r>
            <a:endParaRPr lang="tr-T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3" name="Shape 93" descr="data:image/jpeg;base64,/9j/4AAQSkZJRgABAQAAAQABAAD/2wCEAAkGBxQSEhQUExQWFhIXFx8ZFxgYGSEgHBwfICcaIiAgJh0cHSgiHBwxIB0cITEiJSkrLi4uHB8zODMsNygtLiwBCgoKDg0OGxAQGjQkHyQyNy8vNzcyLSs3Mi01NTEyNDQ3LDQ3LCw0LC41LDQ3Ny8sLCwsLDE4LCwsLCwsLCw0LP/AABEIAEwAoAMBIgACEQEDEQH/xAAbAAABBQEBAAAAAAAAAAAAAAAFAAIDBAYBB//EADwQAAIBAgQCBggFAgYDAAAAAAECAwARBBIhMQUTIkFRYXGBBgcUMlKRsdEVI0JywdLwJDNiobLhFnPC/8QAGQEBAQEBAQEAAAAAAAAAAAAAAAECAwUE/8QAKhEAAgECAwYGAwAAAAAAAAAAAAECESEDEjETIlFhcbEEMkFCwfCBkdH/2gAMAwEAAhEDEQA/APcaVKlQCpUqVAKhs/EmDlMgBGxdsoYdo0N/rRKg/GcTmBQKxKkEm2mxIt2nwoCT2uQ/qjUdyO39NU5UlJJ9qNtTbJl0H99tV+MYuYZjGxAEYO50OVj1AjqFF+LbL+1vpQA84KQ7u58Vb+quewHfKhPfCT9TXfSsEmMAgdCQ6i40yd41q/wIEI4JBtI22g+VzQA/2A75UB7oSPoa6MFINnceCt/VV/jwJRACBeRd9R8riqXouCDICQehGdBYa5u860ByJJQQfajbQ2yZtD/fbVz2uQfqjYfsdf6qfwnZv2r9KFcKxUtwXYkFCbXOvRU9YA6zQBSDiTFwmQEnco2YKO06C31olQfg2JygIVYFiSDbTYE37D40YoBUqVKgFSpUqAGpxpCAQGsRcaD7138YT4X+Q+9CsFjnE8UfR5fLUWy63y3veo8LxWQxzscuZbZOjtckedAGfxdPhf5D70vxdPhf5D70ExfFpVghYZM5LZzl3y26uq96vHGv7WI7Ly7Wtl1va970Bd/GE+F/kPvQvETtK0nLDauo0IDaKSeo23qHDcWkMU7HLmW2To7ZiR52qzwGcuQzWzZ7GwsNFPVQA7E8OZiA4luRa3OAuNtgmuhIq6I5r9MP7rWzuCNu5BQ7iccjySMDsdNfL+aPo5aKInU5W+hoCrjpXkAMkAsAbHmFd7X2t2CmKcQoOUcqPf4tTubmoePRu7oqnTLt5L/3VTJI8HLzMDc6ra4v1/330ARc4hgM45se/wAOo2NxT8DK8YJjgFiBc8wtte2pv30NZJEg5eZib/qtc27fL+KtcBjdGdWOmXbyb/qgJDHNfoB/dW+RwBt3oap4bh7gkIJbgWI5wNhtsU00FqNO5WKUjQ5V+goBwyORJI2Jtc66jw/igCWHnaJo+YraOw1ILaqD2C+1FPxdPhf5D70N4/iGjJZbZs9hcXtdR1VBi+LSLHh2GS7Al+jvYgeVAGfxdPhf5D70vxhPhf5D71STHN7W0dl5diAMutwAb386o4Xi0rYeVjkzhlynLsG7uu1AG/xdPhf5D71x+NIASQ1gLnQfehGK4rIEw7DLdhd+jvYgeVSYvGuZpo+jy+W4Ay63C3vfzoB2Cwi86JuYuflq2TXNbLbbamYbh6cucCVCBYMQTZcpvrrpRZODRBg4DZwLBszXAGlt6anA4QHAUgP74zN0vHWgBOL4fGYIbyoFuQrEmxLWtbXuq62EX2sNzFz2zZNc1rW22qy/AoCqoVJVdVGZrD/epDwmLPzLNzNs2Zr/AFoANhuHJypwJUIFgxBNly3OuulO4V+WOh+YM9xl6wV3F6JpwOEBgFID+8MzdLx1p0PBok9zOvg7eHbQGRxyhnkzGRGJIyjLbzuL3rQYSUlI1ZCgCMQTsdOq3jerUnAIWJJDEnUnO33qb8LSwF3sBYdNtBt29lAZKebmytfmJkNja17lUsOl1W186lwz5AFGbQ+90bkfK1aH/wAfhuxs12N2OdtTYDt7ABXJeCQqpYh7AE6MxOndegM/iZC65Tn13bo3+lqZhp+VILcx85sL2uSFfTo9VtfKjfDOH4eeJJVWVVYXAcsrDxBOldx3B4kyskbvICcgEjDWxFyb2AsTr30qXK60OYuUhJFVC4KKSRsNOu/hes/gVCvHlMjsCBlOW3lYXvWm4bh0ljJKzRk9F0dmvppbexHeNDUkfo/CpBAYEag52+9A1R0YM4vaQXf8scy5zdQC7m1dxfDkKYcGVBoQpJPSuQdNdaKz8Fif38zdert4dtJ+CQkICpIT3Ok3R8Ne6hCqmDX2pjzFz2JK65rEAbbdVUcLgIxh5bTIUzLdgTYZe3WjY4TEHMgDcw6FszX+tRpwKAIUCkIxuVzNYn50ALxPDkyYdTKg0sup6VyDprrT8XhF5s7Z1L8t2KXOYArbbbqok/BISEBUkJ7nSbo+GvdXW4NEWZrHMwIY5muQdCN6AxmJWP8AFZopZGSDkBgOaygN2jpDWtB6AyTNg1M7lyWbIze8Uv0Se+1AjNCeOTCUxlThwLPa1+zXrqx6AwlMTjliJOBDryvhDa5gv+nbbSuUfMejjKuF0UX8fu5F6xTlxGAs7IskpWTK5UFehvYjtrS8HwMMckjQylrqoZeYXA1ax1Y2v/FZb1nTIMTw3OVy85iwa1rdDe/VWr4a+FErLh+XndQWEdrWXQE5dj0jVXmZzxK7CGuj7nMdwNJZTLK8lgoVVWRlAtcknKRc6/7VkfRjD+1455oWlXBQHKt5HIlft1bVR9qu+sTjhumBhdUmn99ybCNOsk9p/g0X4ZjsHhIYoIpEOoRVVgWYnrsDv1mjo5FjnhhV9ZWXJcfvNk/pniCmCnK3zlMq23u2g89ag9BuN+1YVWb/ADU/LlB3DLofvTfTWVcuHiJAMmJjGp6lOY/8azfFsDPhce6YYfl8QWxI2jce83jYk+dG2nUmFhxnhZXZ6r8a/eRf4H6QNPxWVdeSYbRdjZW1YeJv8q03pIl8LPuCI2IIJBBANjcVkeLxJhOK8Oy2WMwtCOra1vrWu9IpAMJOSQBym18jSOjTJipZ4SirNLvT4BXq3JbAQuxLO4uzMSSdT1mneneIk9n5EBInnuqWNiABdjcbaaeJFRerKUHhuH1Gim+u2pqLDRnG4yaZJmRIPyYymU3J1kPSB090eRp7UiyVMecnom+9gr6G8Y9rwkUv6suV/wBw0NAvWy7JgxIjMjiRRmViDY3uNDVX0Vb2DiGIwbv+XMBNEWsNdcw6hr3dlTeuOUDAgEjWVf5qN1gzcMNR8VHLo3VdGbbDRBVUKLACsV61WKRYd0ZkYzqrFWK3U3uDY7VqIeN4c8sLKjM9goVgSdL7A1k/W/KogwwYgf4lCb9gvfytWpvdZy8LF7eNUaThnD4EmzQylmyEFOaXFrjWxY27POhvrKx0kWFUw35plXLbfo3Y+Vl1ongpMGJl5PK5rqR+Xl1Ua65erv76p8clVsfgoiRoJZCD3AKP+Ro9CQrtVJ3pe/IJcJ41HPhVxIIEZTM3dbf5VnPV9xqTET47m3U50dEP6UYHKPkAfOhPDeETRYmbhoB9jdhMD1CO+qeZsvkaJcOkWHjmIQkATQKQL21X+zWczsdnhQipqN6qq6VRpzFC17woWz5SCq3v27dmtW5Zliyi1gTlAA0H/VRrCOcT/pBt1X1F/G2lQ42IO0gb9Mdx3E318dBUbklzPi1JsfHEBneNW1AuQOvvPVTsFh0W5SNUv2KASPKq+LbPChaxzFL99yKl4e5u6XJCGwvvbx66qlvC+U4I4pU5jRKSRfpKCfnXMBhoiA6wxqdwQq3+YGhpYE/4cftP81Nw5QIksP0j6Ui26dA21UZxFEy5mRWIsBdQbXNuupIm6RU2JABBt23H8GlxBLxt3C/mNRUPDJS+ZzubDTbTX+are/QntGzyxPnzIGaO+jKDp2i/VUuNyhACilbqMpGmpA2qpPEGjkJ0Ku1iN+q/lVnifuD9y/UVnM6M1wOtHHGQojUBzlNgAPPt667hgiqzIiqNfdAF7eFd4kl427RqCOojapJUCxsBsFP0rV6szWxDFFHMA7RoSQLEgE28aZGyTEB4wTYkZgDpex8KbwOXNGNALWGg7hVfA9HlkaZyyt2HUkHxrCm6RfE1xLUMESy2SJAyjVgqgi/le1PmjR5QrIrdC9yoJ3tbWoWfNiADbo7Hr1G3hUxP54/9f81pS7kuRLGkcgCQKGYGxUKLgWv9afjBGrKTGrOx0JAvpruadP8A50X7X/8Amq/G5MpjNgdTvttUlJpN8H/CqraLuJmCWNtSco6v96hx0aZc7RozabqCdSBvTeKy2jGgIbQgjTY0seLQgdmXfxFWUtehF6H/2Q=="/>
          <p:cNvSpPr/>
          <p:nvPr/>
        </p:nvSpPr>
        <p:spPr>
          <a:xfrm>
            <a:off x="392787" y="-206516"/>
            <a:ext cx="254126" cy="230705"/>
          </a:xfrm>
          <a:prstGeom prst="rect">
            <a:avLst/>
          </a:prstGeom>
          <a:noFill/>
          <a:ln>
            <a:noFill/>
          </a:ln>
        </p:spPr>
        <p:txBody>
          <a:bodyPr spcFirstLastPara="1" wrap="square" lIns="78000" tIns="39000" rIns="78000" bIns="39000" anchor="t" anchorCtr="0">
            <a:noAutofit/>
          </a:bodyPr>
          <a:lstStyle/>
          <a:p>
            <a:pPr marL="0" marR="0" lvl="0" indent="0" algn="l" rtl="0">
              <a:spcBef>
                <a:spcPts val="0"/>
              </a:spcBef>
              <a:spcAft>
                <a:spcPts val="0"/>
              </a:spcAft>
              <a:buNone/>
            </a:pPr>
            <a:endParaRPr sz="2800" b="0"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94" name="Shape 94"/>
          <p:cNvSpPr/>
          <p:nvPr/>
        </p:nvSpPr>
        <p:spPr>
          <a:xfrm>
            <a:off x="13327551" y="6564709"/>
            <a:ext cx="10782348" cy="943282"/>
          </a:xfrm>
          <a:prstGeom prst="rect">
            <a:avLst/>
          </a:prstGeom>
          <a:gradFill>
            <a:gsLst>
              <a:gs pos="100000">
                <a:srgbClr val="92D050"/>
              </a:gs>
              <a:gs pos="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3200" b="0" i="0" u="none" strike="noStrike" cap="none" dirty="0">
                <a:solidFill>
                  <a:schemeClr val="accent1">
                    <a:lumMod val="25000"/>
                  </a:schemeClr>
                </a:solidFill>
                <a:latin typeface="Times New Roman" panose="02020603050405020304" pitchFamily="18" charset="0"/>
                <a:ea typeface="Arial Black"/>
                <a:cs typeface="Times New Roman" panose="02020603050405020304" pitchFamily="18" charset="0"/>
                <a:sym typeface="Arial Black"/>
              </a:rPr>
              <a:t>Results</a:t>
            </a:r>
            <a:endParaRPr sz="3200" dirty="0">
              <a:solidFill>
                <a:schemeClr val="accent1">
                  <a:lumMod val="25000"/>
                </a:schemeClr>
              </a:solidFill>
              <a:latin typeface="Times New Roman" panose="02020603050405020304" pitchFamily="18" charset="0"/>
              <a:cs typeface="Times New Roman" panose="02020603050405020304" pitchFamily="18" charset="0"/>
            </a:endParaRPr>
          </a:p>
        </p:txBody>
      </p:sp>
      <p:sp>
        <p:nvSpPr>
          <p:cNvPr id="95" name="Shape 95"/>
          <p:cNvSpPr/>
          <p:nvPr/>
        </p:nvSpPr>
        <p:spPr>
          <a:xfrm>
            <a:off x="679255" y="20091452"/>
            <a:ext cx="11421485" cy="1328982"/>
          </a:xfrm>
          <a:prstGeom prst="rect">
            <a:avLst/>
          </a:prstGeom>
          <a:gradFill>
            <a:gsLst>
              <a:gs pos="100000">
                <a:srgbClr val="92D050"/>
              </a:gs>
              <a:gs pos="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3200" b="1" i="0" u="none" strike="noStrike" cap="none" dirty="0">
                <a:solidFill>
                  <a:schemeClr val="accent1">
                    <a:lumMod val="25000"/>
                  </a:schemeClr>
                </a:solidFill>
                <a:latin typeface="Times New Roman" panose="02020603050405020304" pitchFamily="18" charset="0"/>
                <a:ea typeface="Arial Black"/>
                <a:cs typeface="Times New Roman" panose="02020603050405020304" pitchFamily="18" charset="0"/>
                <a:sym typeface="Arial Black"/>
              </a:rPr>
              <a:t>Materials and Methods</a:t>
            </a:r>
            <a:endParaRPr sz="3200" b="1" i="0" u="none" strike="noStrike" cap="none" dirty="0">
              <a:solidFill>
                <a:schemeClr val="accent1">
                  <a:lumMod val="25000"/>
                </a:schemeClr>
              </a:solidFill>
              <a:latin typeface="Times New Roman" panose="02020603050405020304" pitchFamily="18" charset="0"/>
              <a:ea typeface="Arial Black"/>
              <a:cs typeface="Times New Roman" panose="02020603050405020304" pitchFamily="18" charset="0"/>
              <a:sym typeface="Arial Black"/>
            </a:endParaRPr>
          </a:p>
        </p:txBody>
      </p:sp>
      <p:pic>
        <p:nvPicPr>
          <p:cNvPr id="98" name="Shape 98"/>
          <p:cNvPicPr preferRelativeResize="0"/>
          <p:nvPr/>
        </p:nvPicPr>
        <p:blipFill rotWithShape="1">
          <a:blip r:embed="rId4">
            <a:alphaModFix/>
          </a:blip>
          <a:srcRect/>
          <a:stretch/>
        </p:blipFill>
        <p:spPr>
          <a:xfrm>
            <a:off x="1165905" y="1558656"/>
            <a:ext cx="1701535" cy="1701535"/>
          </a:xfrm>
          <a:prstGeom prst="rect">
            <a:avLst/>
          </a:prstGeom>
          <a:noFill/>
          <a:ln>
            <a:noFill/>
          </a:ln>
        </p:spPr>
      </p:pic>
      <p:sp>
        <p:nvSpPr>
          <p:cNvPr id="2" name="Metin kutusu 1">
            <a:extLst>
              <a:ext uri="{FF2B5EF4-FFF2-40B4-BE49-F238E27FC236}">
                <a16:creationId xmlns:a16="http://schemas.microsoft.com/office/drawing/2014/main" id="{C99A97A1-E6E4-4214-A8AD-6BCB1072D1CA}"/>
              </a:ext>
            </a:extLst>
          </p:cNvPr>
          <p:cNvSpPr txBox="1"/>
          <p:nvPr/>
        </p:nvSpPr>
        <p:spPr>
          <a:xfrm>
            <a:off x="679256" y="8520955"/>
            <a:ext cx="11421485" cy="353943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Cerebrovascular diseases are a leading cause morbidity and mortality. There are various risk factors which included hypertension (HT), diabetes mellitus (DM), smoking, dyslipidemia, atrial fibrillation (AF), carotid artery stenosis and obesity. Cardiovascular diseases have an important place in cerebrovascular diseases. The term diastolic dysfunction is used for conditions in which diastolic relaxation, diastolic tension and left ventricular filling are impaired. In this study, we evaluate the diastolic parameters of the heart in patients with cerebrovascular disease.</a:t>
            </a:r>
            <a:endParaRPr lang="tr-TR" sz="2800" dirty="0">
              <a:latin typeface="Times New Roman" panose="02020603050405020304" pitchFamily="18" charset="0"/>
              <a:cs typeface="Times New Roman" panose="02020603050405020304" pitchFamily="18" charset="0"/>
            </a:endParaRPr>
          </a:p>
        </p:txBody>
      </p:sp>
      <p:sp>
        <p:nvSpPr>
          <p:cNvPr id="3" name="Metin kutusu 2">
            <a:extLst>
              <a:ext uri="{FF2B5EF4-FFF2-40B4-BE49-F238E27FC236}">
                <a16:creationId xmlns:a16="http://schemas.microsoft.com/office/drawing/2014/main" id="{5E77C4E5-6E9D-4A2C-977B-25B3E60019B0}"/>
              </a:ext>
            </a:extLst>
          </p:cNvPr>
          <p:cNvSpPr txBox="1"/>
          <p:nvPr/>
        </p:nvSpPr>
        <p:spPr>
          <a:xfrm>
            <a:off x="646913" y="22065752"/>
            <a:ext cx="11453827" cy="526297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This study was performed retrospectively. It was planned to enroll 150 patients who were diagnosed with acute CVD and underwent echocardiographic examination. The study was conducted in patients diagnosed with CVD at Bezmialem Vakıf University Hospital between November 2019 and December 2020.</a:t>
            </a:r>
          </a:p>
          <a:p>
            <a:r>
              <a:rPr lang="en-US" sz="2800" dirty="0">
                <a:latin typeface="Times New Roman" panose="02020603050405020304" pitchFamily="18" charset="0"/>
                <a:cs typeface="Times New Roman" panose="02020603050405020304" pitchFamily="18" charset="0"/>
              </a:rPr>
              <a:t>Patients who were diagnosed with cerebro vascular disease and had an echocardiographic examination at bedtime were included in the study from hospital records.</a:t>
            </a:r>
          </a:p>
          <a:p>
            <a:r>
              <a:rPr lang="en-US" sz="2800" dirty="0">
                <a:latin typeface="Times New Roman" panose="02020603050405020304" pitchFamily="18" charset="0"/>
                <a:cs typeface="Times New Roman" panose="02020603050405020304" pitchFamily="18" charset="0"/>
              </a:rPr>
              <a:t>The diastolic function evaluations of the patients were evaluated by measuring the tissue velocities (e'/a') and E/e' rates with transmitral filling (E/A) and tissue Doppler. In addition to the diastolic parameters of the patients, left ventricular ejection fractions were also evaluated.</a:t>
            </a:r>
          </a:p>
        </p:txBody>
      </p:sp>
      <p:sp>
        <p:nvSpPr>
          <p:cNvPr id="26" name="Metin kutusu 25">
            <a:extLst>
              <a:ext uri="{FF2B5EF4-FFF2-40B4-BE49-F238E27FC236}">
                <a16:creationId xmlns:a16="http://schemas.microsoft.com/office/drawing/2014/main" id="{D4CB0B4F-A7F0-436A-890D-1271887F693D}"/>
              </a:ext>
            </a:extLst>
          </p:cNvPr>
          <p:cNvSpPr txBox="1"/>
          <p:nvPr/>
        </p:nvSpPr>
        <p:spPr>
          <a:xfrm>
            <a:off x="13327551" y="8207240"/>
            <a:ext cx="10782348" cy="2246769"/>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In this study, diastolic functions of 92 patients with CVD [59 men (64,1%), 33 women (35,9%)] were evaluated 80 patients (87%) were stage 1, 8 patients were stage 2 (%8,7), 4 patients were evaluated as normal (4,3%). It was observed that diastolic parameters deteriorated more compared to the normal population</a:t>
            </a:r>
            <a:endParaRPr lang="tr-TR" sz="2800" dirty="0">
              <a:latin typeface="Times New Roman" panose="02020603050405020304" pitchFamily="18" charset="0"/>
              <a:cs typeface="Times New Roman" panose="02020603050405020304" pitchFamily="18" charset="0"/>
            </a:endParaRPr>
          </a:p>
        </p:txBody>
      </p:sp>
      <p:sp>
        <p:nvSpPr>
          <p:cNvPr id="28" name="Metin kutusu 27">
            <a:extLst>
              <a:ext uri="{FF2B5EF4-FFF2-40B4-BE49-F238E27FC236}">
                <a16:creationId xmlns:a16="http://schemas.microsoft.com/office/drawing/2014/main" id="{4C7346FE-3AA3-4F4B-A36C-2912995FA629}"/>
              </a:ext>
            </a:extLst>
          </p:cNvPr>
          <p:cNvSpPr txBox="1"/>
          <p:nvPr/>
        </p:nvSpPr>
        <p:spPr>
          <a:xfrm>
            <a:off x="13327550" y="19398954"/>
            <a:ext cx="10782348" cy="1384995"/>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The analysis of the enrolled patients showed that the diatolic parameters of the patients with cerebrovascular disease is more deteriorated than normal population.</a:t>
            </a:r>
            <a:endParaRPr lang="tr-TR" sz="2800" dirty="0">
              <a:latin typeface="Times New Roman" panose="02020603050405020304" pitchFamily="18" charset="0"/>
              <a:cs typeface="Times New Roman" panose="02020603050405020304" pitchFamily="18" charset="0"/>
            </a:endParaRPr>
          </a:p>
        </p:txBody>
      </p:sp>
      <p:pic>
        <p:nvPicPr>
          <p:cNvPr id="29" name="Resim 28">
            <a:extLst>
              <a:ext uri="{FF2B5EF4-FFF2-40B4-BE49-F238E27FC236}">
                <a16:creationId xmlns:a16="http://schemas.microsoft.com/office/drawing/2014/main" id="{36667E4D-474B-4E27-B50A-ED23153C420C}"/>
              </a:ext>
            </a:extLst>
          </p:cNvPr>
          <p:cNvPicPr>
            <a:picLocks noChangeAspect="1"/>
          </p:cNvPicPr>
          <p:nvPr/>
        </p:nvPicPr>
        <p:blipFill rotWithShape="1">
          <a:blip r:embed="rId5"/>
          <a:srcRect b="7553"/>
          <a:stretch/>
        </p:blipFill>
        <p:spPr>
          <a:xfrm>
            <a:off x="679255" y="14115992"/>
            <a:ext cx="10992133" cy="4172066"/>
          </a:xfrm>
          <a:prstGeom prst="rect">
            <a:avLst/>
          </a:prstGeom>
        </p:spPr>
      </p:pic>
      <p:graphicFrame>
        <p:nvGraphicFramePr>
          <p:cNvPr id="8" name="Grafik 7">
            <a:extLst>
              <a:ext uri="{FF2B5EF4-FFF2-40B4-BE49-F238E27FC236}">
                <a16:creationId xmlns:a16="http://schemas.microsoft.com/office/drawing/2014/main" id="{AB0BC8EA-E673-48C8-8715-3D88B0FB80F7}"/>
              </a:ext>
            </a:extLst>
          </p:cNvPr>
          <p:cNvGraphicFramePr/>
          <p:nvPr>
            <p:extLst>
              <p:ext uri="{D42A27DB-BD31-4B8C-83A1-F6EECF244321}">
                <p14:modId xmlns:p14="http://schemas.microsoft.com/office/powerpoint/2010/main" val="2205861471"/>
              </p:ext>
            </p:extLst>
          </p:nvPr>
        </p:nvGraphicFramePr>
        <p:xfrm>
          <a:off x="13327551" y="11711085"/>
          <a:ext cx="10133217" cy="5652020"/>
        </p:xfrm>
        <a:graphic>
          <a:graphicData uri="http://schemas.openxmlformats.org/drawingml/2006/chart">
            <c:chart xmlns:c="http://schemas.openxmlformats.org/drawingml/2006/chart" xmlns:r="http://schemas.openxmlformats.org/officeDocument/2006/relationships" r:id="rId6"/>
          </a:graphicData>
        </a:graphic>
      </p:graphicFrame>
      <p:pic>
        <p:nvPicPr>
          <p:cNvPr id="19" name="Resim 18">
            <a:extLst>
              <a:ext uri="{FF2B5EF4-FFF2-40B4-BE49-F238E27FC236}">
                <a16:creationId xmlns:a16="http://schemas.microsoft.com/office/drawing/2014/main" id="{19923141-2339-4A16-81DF-F6715D213793}"/>
              </a:ext>
            </a:extLst>
          </p:cNvPr>
          <p:cNvPicPr>
            <a:picLocks noChangeAspect="1"/>
          </p:cNvPicPr>
          <p:nvPr/>
        </p:nvPicPr>
        <p:blipFill>
          <a:blip r:embed="rId7"/>
          <a:stretch>
            <a:fillRect/>
          </a:stretch>
        </p:blipFill>
        <p:spPr>
          <a:xfrm>
            <a:off x="2315276" y="27745410"/>
            <a:ext cx="7720089" cy="4418906"/>
          </a:xfrm>
          <a:prstGeom prst="rect">
            <a:avLst/>
          </a:prstGeom>
        </p:spPr>
      </p:pic>
      <p:sp>
        <p:nvSpPr>
          <p:cNvPr id="21" name="Shape 95">
            <a:extLst>
              <a:ext uri="{FF2B5EF4-FFF2-40B4-BE49-F238E27FC236}">
                <a16:creationId xmlns:a16="http://schemas.microsoft.com/office/drawing/2014/main" id="{1C178F2F-4060-4D6B-9AF4-3B0A1028365D}"/>
              </a:ext>
            </a:extLst>
          </p:cNvPr>
          <p:cNvSpPr/>
          <p:nvPr/>
        </p:nvSpPr>
        <p:spPr>
          <a:xfrm>
            <a:off x="13327550" y="22547171"/>
            <a:ext cx="10782348" cy="808129"/>
          </a:xfrm>
          <a:prstGeom prst="rect">
            <a:avLst/>
          </a:prstGeom>
          <a:gradFill>
            <a:gsLst>
              <a:gs pos="100000">
                <a:srgbClr val="92D050"/>
              </a:gs>
              <a:gs pos="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tr-TR" sz="3200" b="1" i="0" u="none" strike="noStrike" cap="none" dirty="0">
                <a:solidFill>
                  <a:schemeClr val="accent1">
                    <a:lumMod val="25000"/>
                  </a:schemeClr>
                </a:solidFill>
                <a:latin typeface="Times New Roman" panose="02020603050405020304" pitchFamily="18" charset="0"/>
                <a:ea typeface="Arial Black"/>
                <a:cs typeface="Times New Roman" panose="02020603050405020304" pitchFamily="18" charset="0"/>
                <a:sym typeface="Arial Black"/>
              </a:rPr>
              <a:t>Key Words</a:t>
            </a:r>
            <a:endParaRPr sz="3200" b="1" i="0" u="none" strike="noStrike" cap="none" dirty="0">
              <a:solidFill>
                <a:schemeClr val="accent1">
                  <a:lumMod val="25000"/>
                </a:schemeClr>
              </a:solidFill>
              <a:latin typeface="Times New Roman" panose="02020603050405020304" pitchFamily="18" charset="0"/>
              <a:ea typeface="Arial Black"/>
              <a:cs typeface="Times New Roman" panose="02020603050405020304" pitchFamily="18" charset="0"/>
              <a:sym typeface="Arial Black"/>
            </a:endParaRPr>
          </a:p>
        </p:txBody>
      </p:sp>
      <p:sp>
        <p:nvSpPr>
          <p:cNvPr id="5" name="Metin kutusu 4">
            <a:extLst>
              <a:ext uri="{FF2B5EF4-FFF2-40B4-BE49-F238E27FC236}">
                <a16:creationId xmlns:a16="http://schemas.microsoft.com/office/drawing/2014/main" id="{4326794B-B15A-4B01-BBA2-67D3ADB38C69}"/>
              </a:ext>
            </a:extLst>
          </p:cNvPr>
          <p:cNvSpPr txBox="1"/>
          <p:nvPr/>
        </p:nvSpPr>
        <p:spPr>
          <a:xfrm>
            <a:off x="13327550" y="24064453"/>
            <a:ext cx="10782348" cy="492443"/>
          </a:xfrm>
          <a:prstGeom prst="rect">
            <a:avLst/>
          </a:prstGeom>
          <a:noFill/>
        </p:spPr>
        <p:txBody>
          <a:bodyPr wrap="square" rtlCol="0">
            <a:spAutoFit/>
          </a:bodyPr>
          <a:lstStyle/>
          <a:p>
            <a:r>
              <a:rPr lang="tr-TR" sz="2600" dirty="0">
                <a:latin typeface="Times New Roman" panose="02020603050405020304" pitchFamily="18" charset="0"/>
                <a:cs typeface="Times New Roman" panose="02020603050405020304" pitchFamily="18" charset="0"/>
              </a:rPr>
              <a:t>C</a:t>
            </a:r>
            <a:r>
              <a:rPr lang="en-US" sz="2600" dirty="0">
                <a:latin typeface="Times New Roman" panose="02020603050405020304" pitchFamily="18" charset="0"/>
                <a:cs typeface="Times New Roman" panose="02020603050405020304" pitchFamily="18" charset="0"/>
              </a:rPr>
              <a:t>erebrovascular </a:t>
            </a:r>
            <a:r>
              <a:rPr lang="tr-TR" sz="2600" dirty="0">
                <a:latin typeface="Times New Roman" panose="02020603050405020304" pitchFamily="18" charset="0"/>
                <a:cs typeface="Times New Roman" panose="02020603050405020304" pitchFamily="18" charset="0"/>
              </a:rPr>
              <a:t>D</a:t>
            </a:r>
            <a:r>
              <a:rPr lang="en-US" sz="2600" dirty="0">
                <a:latin typeface="Times New Roman" panose="02020603050405020304" pitchFamily="18" charset="0"/>
                <a:cs typeface="Times New Roman" panose="02020603050405020304" pitchFamily="18" charset="0"/>
              </a:rPr>
              <a:t>isease, </a:t>
            </a:r>
            <a:r>
              <a:rPr lang="tr-TR" sz="2600" dirty="0">
                <a:latin typeface="Times New Roman" panose="02020603050405020304" pitchFamily="18" charset="0"/>
                <a:cs typeface="Times New Roman" panose="02020603050405020304" pitchFamily="18" charset="0"/>
              </a:rPr>
              <a:t>C</a:t>
            </a:r>
            <a:r>
              <a:rPr lang="en-US" sz="2600" dirty="0">
                <a:latin typeface="Times New Roman" panose="02020603050405020304" pitchFamily="18" charset="0"/>
                <a:cs typeface="Times New Roman" panose="02020603050405020304" pitchFamily="18" charset="0"/>
              </a:rPr>
              <a:t>ardivascular </a:t>
            </a:r>
            <a:r>
              <a:rPr lang="tr-TR" sz="2600" dirty="0">
                <a:latin typeface="Times New Roman" panose="02020603050405020304" pitchFamily="18" charset="0"/>
                <a:cs typeface="Times New Roman" panose="02020603050405020304" pitchFamily="18" charset="0"/>
              </a:rPr>
              <a:t>D</a:t>
            </a:r>
            <a:r>
              <a:rPr lang="en-US" sz="2600" dirty="0">
                <a:latin typeface="Times New Roman" panose="02020603050405020304" pitchFamily="18" charset="0"/>
                <a:cs typeface="Times New Roman" panose="02020603050405020304" pitchFamily="18" charset="0"/>
              </a:rPr>
              <a:t>isease, </a:t>
            </a:r>
            <a:r>
              <a:rPr lang="tr-TR" sz="2600" dirty="0">
                <a:latin typeface="Times New Roman" panose="02020603050405020304" pitchFamily="18" charset="0"/>
                <a:cs typeface="Times New Roman" panose="02020603050405020304" pitchFamily="18" charset="0"/>
              </a:rPr>
              <a:t>D</a:t>
            </a:r>
            <a:r>
              <a:rPr lang="en-US" sz="2600" dirty="0">
                <a:latin typeface="Times New Roman" panose="02020603050405020304" pitchFamily="18" charset="0"/>
                <a:cs typeface="Times New Roman" panose="02020603050405020304" pitchFamily="18" charset="0"/>
              </a:rPr>
              <a:t>iastolic</a:t>
            </a:r>
            <a:r>
              <a:rPr lang="tr-TR" sz="2600" dirty="0">
                <a:latin typeface="Times New Roman" panose="02020603050405020304" pitchFamily="18" charset="0"/>
                <a:cs typeface="Times New Roman" panose="02020603050405020304" pitchFamily="18" charset="0"/>
              </a:rPr>
              <a:t> D</a:t>
            </a:r>
            <a:r>
              <a:rPr lang="en-US" sz="2600" dirty="0">
                <a:latin typeface="Times New Roman" panose="02020603050405020304" pitchFamily="18" charset="0"/>
                <a:cs typeface="Times New Roman" panose="02020603050405020304" pitchFamily="18" charset="0"/>
              </a:rPr>
              <a:t>isfunction </a:t>
            </a:r>
            <a:endParaRPr lang="tr-TR" sz="26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573</Words>
  <Application>Microsoft Office PowerPoint</Application>
  <PresentationFormat>Özel</PresentationFormat>
  <Paragraphs>22</Paragraphs>
  <Slides>1</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vt:i4>
      </vt:variant>
    </vt:vector>
  </HeadingPairs>
  <TitlesOfParts>
    <vt:vector size="4" baseType="lpstr">
      <vt:lpstr>Times New Roman</vt:lpstr>
      <vt:lpstr>Arial</vt:lpstr>
      <vt:lpstr>Default Design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Rıfat Erdoğan</dc:creator>
  <cp:lastModifiedBy>talha erdogan</cp:lastModifiedBy>
  <cp:revision>14</cp:revision>
  <dcterms:modified xsi:type="dcterms:W3CDTF">2021-06-02T20:54:40Z</dcterms:modified>
</cp:coreProperties>
</file>